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4206"/>
  </p:normalViewPr>
  <p:slideViewPr>
    <p:cSldViewPr>
      <p:cViewPr varScale="1">
        <p:scale>
          <a:sx n="73" d="100"/>
          <a:sy n="73" d="100"/>
        </p:scale>
        <p:origin x="60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aliso\AppData\Local\Packages\Microsoft.Office.Desktop_8wekyb3d8bbwe\AC\INetCache\Content.Outlook\9CW4S98S\referrfromsoutha_AutoAudit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aliso\AppData\Local\Packages\Microsoft.Office.Desktop_8wekyb3d8bbwe\AC\INetCache\Content.Outlook\9CW4S98S\referrfromsoutha_AutoAudit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aliso\AppData\Local\Packages\Microsoft.Office.Desktop_8wekyb3d8bbwe\AC\INetCache\Content.Outlook\9CW4S98S\referrfromsoutha_AutoAudit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baseline="0">
                <a:solidFill>
                  <a:schemeClr val="tx1"/>
                </a:solidFill>
              </a:rPr>
              <a:t>Referrals by month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72949967616483E-2"/>
          <c:y val="3.8967126938095183E-2"/>
          <c:w val="0.91083418860567544"/>
          <c:h val="0.69342971517933438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'volume by date'!$E$2:$E$21</c:f>
              <c:numCache>
                <c:formatCode>mmm\-yy</c:formatCode>
                <c:ptCount val="20"/>
                <c:pt idx="0">
                  <c:v>42948</c:v>
                </c:pt>
                <c:pt idx="1">
                  <c:v>42979</c:v>
                </c:pt>
                <c:pt idx="2">
                  <c:v>43009</c:v>
                </c:pt>
                <c:pt idx="3">
                  <c:v>43040</c:v>
                </c:pt>
                <c:pt idx="4">
                  <c:v>43070</c:v>
                </c:pt>
                <c:pt idx="5">
                  <c:v>43101</c:v>
                </c:pt>
                <c:pt idx="6">
                  <c:v>43132</c:v>
                </c:pt>
                <c:pt idx="7">
                  <c:v>43160</c:v>
                </c:pt>
                <c:pt idx="8">
                  <c:v>43191</c:v>
                </c:pt>
                <c:pt idx="9">
                  <c:v>43221</c:v>
                </c:pt>
                <c:pt idx="10">
                  <c:v>43252</c:v>
                </c:pt>
                <c:pt idx="11">
                  <c:v>43282</c:v>
                </c:pt>
                <c:pt idx="12">
                  <c:v>43313</c:v>
                </c:pt>
                <c:pt idx="13">
                  <c:v>43344</c:v>
                </c:pt>
                <c:pt idx="14">
                  <c:v>43374</c:v>
                </c:pt>
                <c:pt idx="15">
                  <c:v>43405</c:v>
                </c:pt>
                <c:pt idx="16">
                  <c:v>43435</c:v>
                </c:pt>
                <c:pt idx="17">
                  <c:v>43466</c:v>
                </c:pt>
                <c:pt idx="18">
                  <c:v>43497</c:v>
                </c:pt>
                <c:pt idx="19">
                  <c:v>43525</c:v>
                </c:pt>
              </c:numCache>
            </c:numRef>
          </c:cat>
          <c:val>
            <c:numRef>
              <c:f>'volume by date'!$F$2:$F$21</c:f>
              <c:numCache>
                <c:formatCode>General</c:formatCode>
                <c:ptCount val="20"/>
                <c:pt idx="0">
                  <c:v>6</c:v>
                </c:pt>
                <c:pt idx="1">
                  <c:v>4</c:v>
                </c:pt>
                <c:pt idx="2">
                  <c:v>6</c:v>
                </c:pt>
                <c:pt idx="3">
                  <c:v>36</c:v>
                </c:pt>
                <c:pt idx="4">
                  <c:v>17</c:v>
                </c:pt>
                <c:pt idx="5">
                  <c:v>34</c:v>
                </c:pt>
                <c:pt idx="6">
                  <c:v>169</c:v>
                </c:pt>
                <c:pt idx="7">
                  <c:v>145</c:v>
                </c:pt>
                <c:pt idx="8">
                  <c:v>173</c:v>
                </c:pt>
                <c:pt idx="9">
                  <c:v>245</c:v>
                </c:pt>
                <c:pt idx="10">
                  <c:v>204</c:v>
                </c:pt>
                <c:pt idx="11">
                  <c:v>166</c:v>
                </c:pt>
                <c:pt idx="12">
                  <c:v>166</c:v>
                </c:pt>
                <c:pt idx="13">
                  <c:v>164</c:v>
                </c:pt>
                <c:pt idx="14">
                  <c:v>212</c:v>
                </c:pt>
                <c:pt idx="15">
                  <c:v>182</c:v>
                </c:pt>
                <c:pt idx="16">
                  <c:v>187</c:v>
                </c:pt>
                <c:pt idx="17">
                  <c:v>231</c:v>
                </c:pt>
                <c:pt idx="18">
                  <c:v>206</c:v>
                </c:pt>
                <c:pt idx="19">
                  <c:v>212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95-4A40-B50D-13919B958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7363832"/>
        <c:axId val="637362552"/>
      </c:lineChart>
      <c:dateAx>
        <c:axId val="6373638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7362552"/>
        <c:crosses val="autoZero"/>
        <c:auto val="1"/>
        <c:lblOffset val="100"/>
        <c:baseTimeUnit val="months"/>
      </c:dateAx>
      <c:valAx>
        <c:axId val="637362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7363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cap="none" baseline="0"/>
              <a:t>Referrals by postcode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238-40C3-91A8-C11B598FDA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238-40C3-91A8-C11B598FDA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C238-40C3-91A8-C11B598FDA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C238-40C3-91A8-C11B598FDA2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C238-40C3-91A8-C11B598FDA2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C238-40C3-91A8-C11B598FDA2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C238-40C3-91A8-C11B598FDA2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C238-40C3-91A8-C11B598FDA2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C238-40C3-91A8-C11B598FDA2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C238-40C3-91A8-C11B598FDA2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C238-40C3-91A8-C11B598FDA2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7-C238-40C3-91A8-C11B598FDA24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9-C238-40C3-91A8-C11B598FDA24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B-C238-40C3-91A8-C11B598FDA24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D-C238-40C3-91A8-C11B598FDA24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F-C238-40C3-91A8-C11B598FDA24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1-C238-40C3-91A8-C11B598FDA24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3-C238-40C3-91A8-C11B598FDA24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5-C238-40C3-91A8-C11B598FDA24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7-C238-40C3-91A8-C11B598FDA24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9-C238-40C3-91A8-C11B598FDA24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B-C238-40C3-91A8-C11B598FDA24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D-C238-40C3-91A8-C11B598FDA24}"/>
              </c:ext>
            </c:extLst>
          </c:dPt>
          <c:dLbls>
            <c:dLbl>
              <c:idx val="0"/>
              <c:layout>
                <c:manualLayout>
                  <c:x val="-8.5171311966318461E-17"/>
                  <c:y val="-4.5028142589118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38-40C3-91A8-C11B598FDA2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238-40C3-91A8-C11B598FDA24}"/>
                </c:ext>
              </c:extLst>
            </c:dLbl>
            <c:dLbl>
              <c:idx val="2"/>
              <c:layout>
                <c:manualLayout>
                  <c:x val="3.9488973540924496E-2"/>
                  <c:y val="-3.00187617260788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38-40C3-91A8-C11B598FDA2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238-40C3-91A8-C11B598FDA2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238-40C3-91A8-C11B598FDA2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C238-40C3-91A8-C11B598FDA2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C238-40C3-91A8-C11B598FDA24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C238-40C3-91A8-C11B598FDA24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C238-40C3-91A8-C11B598FDA24}"/>
                </c:ext>
              </c:extLst>
            </c:dLbl>
            <c:dLbl>
              <c:idx val="9"/>
              <c:layout>
                <c:manualLayout>
                  <c:x val="4.8780496727024378E-2"/>
                  <c:y val="4.75297060662914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238-40C3-91A8-C11B598FDA24}"/>
                </c:ext>
              </c:extLst>
            </c:dLbl>
            <c:dLbl>
              <c:idx val="10"/>
              <c:layout>
                <c:manualLayout>
                  <c:x val="-6.039490070964923E-2"/>
                  <c:y val="1.500938086303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238-40C3-91A8-C11B598FDA24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C238-40C3-91A8-C11B598FDA24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C238-40C3-91A8-C11B598FDA24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C238-40C3-91A8-C11B598FDA24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C238-40C3-91A8-C11B598FDA24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C238-40C3-91A8-C11B598FDA24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C238-40C3-91A8-C11B598FDA24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C238-40C3-91A8-C11B598FDA24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C238-40C3-91A8-C11B598FDA24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7-C238-40C3-91A8-C11B598FDA24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9-C238-40C3-91A8-C11B598FDA24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C238-40C3-91A8-C11B598FDA24}"/>
                </c:ext>
              </c:extLst>
            </c:dLbl>
            <c:dLbl>
              <c:idx val="22"/>
              <c:layout>
                <c:manualLayout>
                  <c:x val="-4.4134735133974437E-2"/>
                  <c:y val="-4.25265791119449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C238-40C3-91A8-C11B598FDA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postcode!$A$2:$A$24</c:f>
              <c:strCache>
                <c:ptCount val="23"/>
                <c:pt idx="0">
                  <c:v>BH</c:v>
                </c:pt>
                <c:pt idx="1">
                  <c:v>PO </c:v>
                </c:pt>
                <c:pt idx="2">
                  <c:v>RG</c:v>
                </c:pt>
                <c:pt idx="3">
                  <c:v>SO14</c:v>
                </c:pt>
                <c:pt idx="4">
                  <c:v>SO15</c:v>
                </c:pt>
                <c:pt idx="5">
                  <c:v>SO16</c:v>
                </c:pt>
                <c:pt idx="6">
                  <c:v>SO17</c:v>
                </c:pt>
                <c:pt idx="7">
                  <c:v>SO18</c:v>
                </c:pt>
                <c:pt idx="8">
                  <c:v>SO19</c:v>
                </c:pt>
                <c:pt idx="9">
                  <c:v>SO21</c:v>
                </c:pt>
                <c:pt idx="10">
                  <c:v>SO24</c:v>
                </c:pt>
                <c:pt idx="11">
                  <c:v>SO30</c:v>
                </c:pt>
                <c:pt idx="12">
                  <c:v>SO31</c:v>
                </c:pt>
                <c:pt idx="13">
                  <c:v>SO32</c:v>
                </c:pt>
                <c:pt idx="14">
                  <c:v>SO40</c:v>
                </c:pt>
                <c:pt idx="15">
                  <c:v>SO42</c:v>
                </c:pt>
                <c:pt idx="16">
                  <c:v>SO43</c:v>
                </c:pt>
                <c:pt idx="17">
                  <c:v>SO45</c:v>
                </c:pt>
                <c:pt idx="18">
                  <c:v>SO50</c:v>
                </c:pt>
                <c:pt idx="19">
                  <c:v>SO51</c:v>
                </c:pt>
                <c:pt idx="20">
                  <c:v>SO52</c:v>
                </c:pt>
                <c:pt idx="21">
                  <c:v>SO53</c:v>
                </c:pt>
                <c:pt idx="22">
                  <c:v>SP</c:v>
                </c:pt>
              </c:strCache>
            </c:strRef>
          </c:cat>
          <c:val>
            <c:numRef>
              <c:f>postcode!$B$2:$B$24</c:f>
              <c:numCache>
                <c:formatCode>General</c:formatCode>
                <c:ptCount val="23"/>
                <c:pt idx="0">
                  <c:v>36</c:v>
                </c:pt>
                <c:pt idx="1">
                  <c:v>60</c:v>
                </c:pt>
                <c:pt idx="2">
                  <c:v>4</c:v>
                </c:pt>
                <c:pt idx="3">
                  <c:v>151</c:v>
                </c:pt>
                <c:pt idx="4">
                  <c:v>187</c:v>
                </c:pt>
                <c:pt idx="5">
                  <c:v>532</c:v>
                </c:pt>
                <c:pt idx="6">
                  <c:v>117</c:v>
                </c:pt>
                <c:pt idx="7">
                  <c:v>240</c:v>
                </c:pt>
                <c:pt idx="8">
                  <c:v>379</c:v>
                </c:pt>
                <c:pt idx="9">
                  <c:v>7</c:v>
                </c:pt>
                <c:pt idx="10">
                  <c:v>11</c:v>
                </c:pt>
                <c:pt idx="11">
                  <c:v>145</c:v>
                </c:pt>
                <c:pt idx="12">
                  <c:v>140</c:v>
                </c:pt>
                <c:pt idx="13">
                  <c:v>10</c:v>
                </c:pt>
                <c:pt idx="14">
                  <c:v>204</c:v>
                </c:pt>
                <c:pt idx="15">
                  <c:v>89</c:v>
                </c:pt>
                <c:pt idx="16">
                  <c:v>14</c:v>
                </c:pt>
                <c:pt idx="17">
                  <c:v>191</c:v>
                </c:pt>
                <c:pt idx="18">
                  <c:v>70</c:v>
                </c:pt>
                <c:pt idx="19">
                  <c:v>107</c:v>
                </c:pt>
                <c:pt idx="20">
                  <c:v>61</c:v>
                </c:pt>
                <c:pt idx="21">
                  <c:v>35</c:v>
                </c:pt>
                <c:pt idx="2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C238-40C3-91A8-C11B598FDA2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baseline="0">
                <a:solidFill>
                  <a:schemeClr val="tx1"/>
                </a:solidFill>
              </a:rPr>
              <a:t>Referrals by pharmacy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'by pharmacy'!$B$1:$B$20</c:f>
              <c:strCache>
                <c:ptCount val="20"/>
                <c:pt idx="0">
                  <c:v>LloydsPharmacy (Branch: 6365 - Lordshill)</c:v>
                </c:pt>
                <c:pt idx="1">
                  <c:v>Day Lewis PLC (Branch: 164 - Hythe)</c:v>
                </c:pt>
                <c:pt idx="2">
                  <c:v>Regents Park Pharmacy (Regents Park)</c:v>
                </c:pt>
                <c:pt idx="3">
                  <c:v>Day Lewis PLC (Branch: 97 - 195 Portswood)</c:v>
                </c:pt>
                <c:pt idx="4">
                  <c:v>Day Lewis PLC (Branch: 51 - Sholing)</c:v>
                </c:pt>
                <c:pt idx="5">
                  <c:v>Millbrook Pharmacy (Millbrook)</c:v>
                </c:pt>
                <c:pt idx="6">
                  <c:v>Blackthorn Pharmacy</c:v>
                </c:pt>
                <c:pt idx="7">
                  <c:v>Boots the Chemist (Branch: 1463 - Shirley)</c:v>
                </c:pt>
                <c:pt idx="8">
                  <c:v>Boots (Branch: 1019 - The Hundred, Romsey)</c:v>
                </c:pt>
                <c:pt idx="9">
                  <c:v>AR Pharmacy</c:v>
                </c:pt>
                <c:pt idx="10">
                  <c:v>LloydsPharmacy (Branch: 0137 - Portsmouth Rd)</c:v>
                </c:pt>
                <c:pt idx="11">
                  <c:v>Adelaide Pharmacy (Adelaide)</c:v>
                </c:pt>
                <c:pt idx="12">
                  <c:v>Telephone House Pharmacy (Telephone House)</c:v>
                </c:pt>
                <c:pt idx="13">
                  <c:v>LloydsPharmacy (Branch: 0838 - 2 Commercial Road)</c:v>
                </c:pt>
                <c:pt idx="14">
                  <c:v>Superdrug (Branch: 0620 - Bitterne)</c:v>
                </c:pt>
                <c:pt idx="15">
                  <c:v>Your Local Boots Pharmacy (Branch: 5661 - Bitterne Park)</c:v>
                </c:pt>
                <c:pt idx="16">
                  <c:v>LloydsPharmacy (Branch: 6214 - Swaythling)</c:v>
                </c:pt>
                <c:pt idx="17">
                  <c:v>Your Local Boots Pharmacy (Branch: 5745 - Burgess Road)</c:v>
                </c:pt>
                <c:pt idx="18">
                  <c:v>Sangha Pharmacy (Sangha)</c:v>
                </c:pt>
                <c:pt idx="19">
                  <c:v>Williams Pharmacy</c:v>
                </c:pt>
              </c:strCache>
            </c:strRef>
          </c:cat>
          <c:val>
            <c:numRef>
              <c:f>'by pharmacy'!$C$1:$C$20</c:f>
              <c:numCache>
                <c:formatCode>General</c:formatCode>
                <c:ptCount val="20"/>
                <c:pt idx="0">
                  <c:v>130</c:v>
                </c:pt>
                <c:pt idx="1">
                  <c:v>107</c:v>
                </c:pt>
                <c:pt idx="2">
                  <c:v>85</c:v>
                </c:pt>
                <c:pt idx="3">
                  <c:v>77</c:v>
                </c:pt>
                <c:pt idx="4">
                  <c:v>71</c:v>
                </c:pt>
                <c:pt idx="5">
                  <c:v>69</c:v>
                </c:pt>
                <c:pt idx="6">
                  <c:v>64</c:v>
                </c:pt>
                <c:pt idx="7">
                  <c:v>63</c:v>
                </c:pt>
                <c:pt idx="8">
                  <c:v>62</c:v>
                </c:pt>
                <c:pt idx="9">
                  <c:v>59</c:v>
                </c:pt>
                <c:pt idx="10">
                  <c:v>59</c:v>
                </c:pt>
                <c:pt idx="11">
                  <c:v>58</c:v>
                </c:pt>
                <c:pt idx="12">
                  <c:v>58</c:v>
                </c:pt>
                <c:pt idx="13">
                  <c:v>54</c:v>
                </c:pt>
                <c:pt idx="14">
                  <c:v>54</c:v>
                </c:pt>
                <c:pt idx="15">
                  <c:v>53</c:v>
                </c:pt>
                <c:pt idx="16">
                  <c:v>50</c:v>
                </c:pt>
                <c:pt idx="17">
                  <c:v>50</c:v>
                </c:pt>
                <c:pt idx="18">
                  <c:v>48</c:v>
                </c:pt>
                <c:pt idx="19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75-412C-AD3E-E75440195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68968464"/>
        <c:axId val="868968784"/>
      </c:barChart>
      <c:catAx>
        <c:axId val="868968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8968784"/>
        <c:crosses val="autoZero"/>
        <c:auto val="1"/>
        <c:lblAlgn val="ctr"/>
        <c:lblOffset val="100"/>
        <c:noMultiLvlLbl val="0"/>
      </c:catAx>
      <c:valAx>
        <c:axId val="868968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8968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EB928-1B3E-41E2-8AB4-EBA5EB511F2E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09554-6303-4A91-9053-AABB3D308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426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09554-6303-4A91-9053-AABB3D3083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38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B4CB-5191-464A-93CA-3AC0904FECBE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6566-1F92-47B9-B1CA-D516A3F40CD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E1581192-00EF-49CA-9D3E-8CB4D80316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9952" y="5638800"/>
            <a:ext cx="468052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92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B4CB-5191-464A-93CA-3AC0904FECBE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6566-1F92-47B9-B1CA-D516A3F40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656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B4CB-5191-464A-93CA-3AC0904FECBE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6566-1F92-47B9-B1CA-D516A3F40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31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B4CB-5191-464A-93CA-3AC0904FECBE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6566-1F92-47B9-B1CA-D516A3F40CD9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E8CEEA22-3B80-4C55-9848-D4734DCCCF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9952" y="5600546"/>
            <a:ext cx="4680520" cy="12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2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B4CB-5191-464A-93CA-3AC0904FECBE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6566-1F92-47B9-B1CA-D516A3F40CD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8836282D-4CA5-47F3-866C-22EDF938CA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9952" y="5768975"/>
            <a:ext cx="4680520" cy="108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0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B4CB-5191-464A-93CA-3AC0904FECBE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6566-1F92-47B9-B1CA-D516A3F40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78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B4CB-5191-464A-93CA-3AC0904FECBE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6566-1F92-47B9-B1CA-D516A3F40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56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B4CB-5191-464A-93CA-3AC0904FECBE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6566-1F92-47B9-B1CA-D516A3F40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20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B4CB-5191-464A-93CA-3AC0904FECBE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6566-1F92-47B9-B1CA-D516A3F40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3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B4CB-5191-464A-93CA-3AC0904FECBE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6566-1F92-47B9-B1CA-D516A3F40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0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B4CB-5191-464A-93CA-3AC0904FECBE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6566-1F92-47B9-B1CA-D516A3F40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98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3B4CB-5191-464A-93CA-3AC0904FECBE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F6566-1F92-47B9-B1CA-D516A3F40CD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DE26129C-146C-4322-9D24-20D4FC8801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508104" y="5877272"/>
            <a:ext cx="3178696" cy="84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1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r>
              <a:rPr lang="en-US" dirty="0"/>
              <a:t>TCAM – UHS</a:t>
            </a:r>
            <a:br>
              <a:rPr lang="en-US" dirty="0"/>
            </a:br>
            <a:r>
              <a:rPr lang="en-US" dirty="0"/>
              <a:t>March 2019</a:t>
            </a: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16AFD86-24BC-4828-8A7B-88F53C1BC1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39952" y="5600546"/>
            <a:ext cx="4680520" cy="12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01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C3EF747-92BF-466F-9031-67CB9F751E60}"/>
              </a:ext>
            </a:extLst>
          </p:cNvPr>
          <p:cNvSpPr txBox="1">
            <a:spLocks/>
          </p:cNvSpPr>
          <p:nvPr/>
        </p:nvSpPr>
        <p:spPr>
          <a:xfrm>
            <a:off x="35496" y="116632"/>
            <a:ext cx="9222864" cy="893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Summary to March 2019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9F41557-CF6D-42C1-AD0C-346A2DA4E8B8}"/>
              </a:ext>
            </a:extLst>
          </p:cNvPr>
          <p:cNvSpPr txBox="1">
            <a:spLocks/>
          </p:cNvSpPr>
          <p:nvPr/>
        </p:nvSpPr>
        <p:spPr>
          <a:xfrm>
            <a:off x="6949791" y="1253331"/>
            <a:ext cx="21942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Referrals to date 2,832</a:t>
            </a:r>
          </a:p>
          <a:p>
            <a:pPr lvl="1"/>
            <a:r>
              <a:rPr lang="en-US" sz="2000" dirty="0"/>
              <a:t>4.9% MUR</a:t>
            </a:r>
          </a:p>
          <a:p>
            <a:pPr lvl="1"/>
            <a:r>
              <a:rPr lang="en-US" sz="2000" dirty="0"/>
              <a:t>1.3% NMS</a:t>
            </a:r>
          </a:p>
          <a:p>
            <a:r>
              <a:rPr lang="en-US" sz="2400" dirty="0"/>
              <a:t>Average age 77yrs</a:t>
            </a:r>
          </a:p>
          <a:p>
            <a:r>
              <a:rPr lang="en-US" sz="2400" dirty="0"/>
              <a:t>54.9% female</a:t>
            </a:r>
            <a:endParaRPr lang="en-GB" sz="24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D04E621-FE2D-46F1-8DFB-ABDF5A60B6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52851"/>
              </p:ext>
            </p:extLst>
          </p:nvPr>
        </p:nvGraphicFramePr>
        <p:xfrm>
          <a:off x="273555" y="1281535"/>
          <a:ext cx="6676236" cy="3720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6847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10D3D0B-C593-4347-BAF8-F78715BA81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8132743"/>
              </p:ext>
            </p:extLst>
          </p:nvPr>
        </p:nvGraphicFramePr>
        <p:xfrm>
          <a:off x="0" y="0"/>
          <a:ext cx="954156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445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00703-EBB0-4F84-84AA-FAA9C76E1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9CFA34A-30E7-4C9B-A8F9-3F86B0F912DE}"/>
              </a:ext>
            </a:extLst>
          </p:cNvPr>
          <p:cNvGrpSpPr/>
          <p:nvPr/>
        </p:nvGrpSpPr>
        <p:grpSpPr>
          <a:xfrm>
            <a:off x="14020" y="26512"/>
            <a:ext cx="6626593" cy="6404112"/>
            <a:chOff x="2544418" y="0"/>
            <a:chExt cx="6930886" cy="68807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194C4C1-38F7-42EB-BC03-B331A9A30D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7282" t="13703" r="27609" b="6645"/>
            <a:stretch/>
          </p:blipFill>
          <p:spPr>
            <a:xfrm>
              <a:off x="2544418" y="0"/>
              <a:ext cx="6930886" cy="6880784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B60E2B7-516C-4631-9882-919BF1C32E6E}"/>
                </a:ext>
              </a:extLst>
            </p:cNvPr>
            <p:cNvSpPr/>
            <p:nvPr/>
          </p:nvSpPr>
          <p:spPr>
            <a:xfrm>
              <a:off x="5141843" y="3509963"/>
              <a:ext cx="1351520" cy="112236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718FE47-3186-4DEC-AC18-8D57702085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18532" y="2748893"/>
              <a:ext cx="2579033" cy="92543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83585F12-5734-42ED-BAF1-DCF871DF03C5}"/>
              </a:ext>
            </a:extLst>
          </p:cNvPr>
          <p:cNvSpPr txBox="1">
            <a:spLocks/>
          </p:cNvSpPr>
          <p:nvPr/>
        </p:nvSpPr>
        <p:spPr>
          <a:xfrm>
            <a:off x="344555" y="1823457"/>
            <a:ext cx="1793733" cy="92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/>
              <a:t>57.3% coming from inner city postcode areas</a:t>
            </a:r>
            <a:endParaRPr lang="en-GB" sz="2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2ECA7D-8110-4405-9ED0-071753837A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92" t="19267" r="26275" b="13418"/>
          <a:stretch/>
        </p:blipFill>
        <p:spPr>
          <a:xfrm>
            <a:off x="4139951" y="53976"/>
            <a:ext cx="4984049" cy="362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54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301F5B2-1695-4601-8103-DDC6DEBA1C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5324519"/>
              </p:ext>
            </p:extLst>
          </p:nvPr>
        </p:nvGraphicFramePr>
        <p:xfrm>
          <a:off x="1" y="908721"/>
          <a:ext cx="8316415" cy="468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46AD3E5E-AAAF-4AA8-95EA-95175016C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12" y="196311"/>
            <a:ext cx="8757668" cy="957241"/>
          </a:xfrm>
        </p:spPr>
        <p:txBody>
          <a:bodyPr/>
          <a:lstStyle/>
          <a:p>
            <a:r>
              <a:rPr lang="en-US" dirty="0"/>
              <a:t>Top performers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0777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66</Words>
  <Application>Microsoft Macintosh PowerPoint</Application>
  <PresentationFormat>On-screen Show (4:3)</PresentationFormat>
  <Paragraphs>36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TCAM – UHS March 2019</vt:lpstr>
      <vt:lpstr>PowerPoint Presentation</vt:lpstr>
      <vt:lpstr>PowerPoint Presentation</vt:lpstr>
      <vt:lpstr>PowerPoint Presentation</vt:lpstr>
      <vt:lpstr>Top performers</vt:lpstr>
    </vt:vector>
  </TitlesOfParts>
  <Company> 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LPC Office</dc:creator>
  <cp:lastModifiedBy>Richard Buxton</cp:lastModifiedBy>
  <cp:revision>9</cp:revision>
  <dcterms:created xsi:type="dcterms:W3CDTF">2011-11-28T09:48:18Z</dcterms:created>
  <dcterms:modified xsi:type="dcterms:W3CDTF">2019-06-26T11:50:14Z</dcterms:modified>
</cp:coreProperties>
</file>